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9"/>
  </p:notesMasterIdLst>
  <p:sldIdLst>
    <p:sldId id="1993219699" r:id="rId2"/>
    <p:sldId id="1993219918" r:id="rId3"/>
    <p:sldId id="1993219919" r:id="rId4"/>
    <p:sldId id="1993219921" r:id="rId5"/>
    <p:sldId id="1993219922" r:id="rId6"/>
    <p:sldId id="1993219926" r:id="rId7"/>
    <p:sldId id="199321992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09CBDFA4-820A-4863-86AE-D054E360DF4E}">
          <p14:sldIdLst>
            <p14:sldId id="1993219699"/>
            <p14:sldId id="1993219918"/>
            <p14:sldId id="1993219919"/>
            <p14:sldId id="1993219921"/>
            <p14:sldId id="1993219922"/>
            <p14:sldId id="1993219926"/>
            <p14:sldId id="19932199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838" userDrawn="1">
          <p15:clr>
            <a:srgbClr val="A4A3A4"/>
          </p15:clr>
        </p15:guide>
        <p15:guide id="4" orient="horz" pos="527" userDrawn="1">
          <p15:clr>
            <a:srgbClr val="A4A3A4"/>
          </p15:clr>
        </p15:guide>
        <p15:guide id="5" pos="7106" userDrawn="1">
          <p15:clr>
            <a:srgbClr val="A4A3A4"/>
          </p15:clr>
        </p15:guide>
        <p15:guide id="6" pos="597" userDrawn="1">
          <p15:clr>
            <a:srgbClr val="A4A3A4"/>
          </p15:clr>
        </p15:guide>
        <p15:guide id="7" pos="325" userDrawn="1">
          <p15:clr>
            <a:srgbClr val="A4A3A4"/>
          </p15:clr>
        </p15:guide>
        <p15:guide id="8" pos="7401" userDrawn="1">
          <p15:clr>
            <a:srgbClr val="A4A3A4"/>
          </p15:clr>
        </p15:guide>
        <p15:guide id="9" orient="horz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Shelton" initials="LS" lastIdx="1" clrIdx="0">
    <p:extLst>
      <p:ext uri="{19B8F6BF-5375-455C-9EA6-DF929625EA0E}">
        <p15:presenceInfo xmlns:p15="http://schemas.microsoft.com/office/powerpoint/2012/main" userId="S::npeu0383@ox.ac.uk::71a2827c-b51b-4fa1-b9d2-ec4b3c069e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634"/>
    <a:srgbClr val="FFF7F9"/>
    <a:srgbClr val="F3E1E1"/>
    <a:srgbClr val="CC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1088" autoAdjust="0"/>
  </p:normalViewPr>
  <p:slideViewPr>
    <p:cSldViewPr snapToGrid="0">
      <p:cViewPr varScale="1">
        <p:scale>
          <a:sx n="72" d="100"/>
          <a:sy n="72" d="100"/>
        </p:scale>
        <p:origin x="1147" y="67"/>
      </p:cViewPr>
      <p:guideLst>
        <p:guide orient="horz" pos="1049"/>
        <p:guide pos="3840"/>
        <p:guide orient="horz" pos="3838"/>
        <p:guide orient="horz" pos="527"/>
        <p:guide pos="7106"/>
        <p:guide pos="597"/>
        <p:guide pos="325"/>
        <p:guide pos="7401"/>
        <p:guide orient="horz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91F36-E6B9-4DBD-B70B-E306F75655A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FFA1A-8914-48E8-A6C2-ECAD9B3BE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87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68625-C961-6DF0-E4F5-EC0D8A275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D8628D-1996-4425-11CF-A82D9615C2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052F7D-10E5-E713-80B9-C96ABCFB61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311B2-8389-CC96-9F8C-F84328C07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FFA1A-8914-48E8-A6C2-ECAD9B3BEB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45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A8F1F-43D0-E098-7AA8-11057C614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D0EDC3-29B9-BDF8-582B-82DC0A629E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09D3B2-B39B-7FA2-CC13-7CEA918B9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41BA1-F066-FD47-2D8D-9199C1A9A8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FFA1A-8914-48E8-A6C2-ECAD9B3BEB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9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7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8706"/>
            <a:ext cx="10972800" cy="1143000"/>
          </a:xfrm>
        </p:spPr>
        <p:txBody>
          <a:bodyPr/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71706"/>
            <a:ext cx="10972800" cy="39544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1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92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Nunito Regular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65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26065"/>
            <a:ext cx="12192000" cy="138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0" y="4373217"/>
            <a:ext cx="12207150" cy="2484781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B723B073-FFDB-0C41-B5CB-4474503D4B89}"/>
              </a:ext>
            </a:extLst>
          </p:cNvPr>
          <p:cNvSpPr txBox="1">
            <a:spLocks/>
          </p:cNvSpPr>
          <p:nvPr/>
        </p:nvSpPr>
        <p:spPr bwMode="auto">
          <a:xfrm>
            <a:off x="381006" y="5808942"/>
            <a:ext cx="11582394" cy="72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5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7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94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131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32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50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GB" sz="2400" kern="0" dirty="0">
                <a:solidFill>
                  <a:srgbClr val="CCA87E"/>
                </a:solidFill>
              </a:rPr>
              <a:t>Steve Cantellow</a:t>
            </a:r>
          </a:p>
          <a:p>
            <a:pPr algn="l"/>
            <a:r>
              <a:rPr lang="en-GB" sz="2400" kern="0" dirty="0">
                <a:solidFill>
                  <a:srgbClr val="CCA87E"/>
                </a:solidFill>
              </a:rPr>
              <a:t>Consultant in Adult Critical Care, Nottingham University Hospitals NHS Trust 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D068978-6DCD-214A-B400-14E5D7D78E7C}"/>
              </a:ext>
            </a:extLst>
          </p:cNvPr>
          <p:cNvSpPr txBox="1">
            <a:spLocks/>
          </p:cNvSpPr>
          <p:nvPr/>
        </p:nvSpPr>
        <p:spPr bwMode="auto">
          <a:xfrm>
            <a:off x="381006" y="4867654"/>
            <a:ext cx="8508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Nunito Regular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3200" b="1" dirty="0">
                <a:solidFill>
                  <a:schemeClr val="bg1"/>
                </a:solidFill>
              </a:rPr>
              <a:t>Birth trauma and critical illness</a:t>
            </a:r>
          </a:p>
          <a:p>
            <a:pPr algn="l"/>
            <a:endParaRPr lang="en-GB" sz="2400" kern="0" dirty="0">
              <a:solidFill>
                <a:schemeClr val="bg1"/>
              </a:solidFill>
              <a:cs typeface="Nunito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t="16047" r="78229" b="20708"/>
          <a:stretch/>
        </p:blipFill>
        <p:spPr>
          <a:xfrm>
            <a:off x="0" y="270345"/>
            <a:ext cx="2288066" cy="898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A18C34-6A76-47D9-90A4-E67BE9830D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66" y="270345"/>
            <a:ext cx="9675334" cy="76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4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0942A-E1D6-E91D-2564-97A30B43C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6DA83-D67B-E5FB-08B7-3840F8223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665288"/>
            <a:ext cx="10296525" cy="27746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51469" marR="594360" indent="0">
              <a:lnSpc>
                <a:spcPct val="115000"/>
              </a:lnSpc>
              <a:spcBef>
                <a:spcPts val="1000"/>
              </a:spcBef>
              <a:spcAft>
                <a:spcPts val="1400"/>
              </a:spcAft>
              <a:buNone/>
            </a:pPr>
            <a:r>
              <a:rPr lang="en-GB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 young woman had a history of complex trauma including several adverse childhood experiences, previous domestic abuse and sexual assault. In a previous pregnancy she had postpartum haemorrhage and sepsis requiring a prolonged stay in the ICU. She was diagnosed with post-traumatic stress disorder following this birth. She was known to community mental health services and had a history of self-harm and suicidal ideation. Her subsequent pregnancy ended in a medical termination in the first trimester. She was seen by her GP following the termination and no mental health concerns were noted. She died by suicide three months later.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3DE855-89AC-B3A7-4BD0-00871204A880}"/>
              </a:ext>
            </a:extLst>
          </p:cNvPr>
          <p:cNvSpPr txBox="1">
            <a:spLocks/>
          </p:cNvSpPr>
          <p:nvPr/>
        </p:nvSpPr>
        <p:spPr bwMode="auto">
          <a:xfrm>
            <a:off x="550863" y="836613"/>
            <a:ext cx="109728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+mn-lt"/>
                <a:ea typeface="+mj-ea"/>
                <a:cs typeface="Nunito Regular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Birth trauma and critical illness </a:t>
            </a:r>
          </a:p>
        </p:txBody>
      </p:sp>
    </p:spTree>
    <p:extLst>
      <p:ext uri="{BB962C8B-B14F-4D97-AF65-F5344CB8AC3E}">
        <p14:creationId xmlns:p14="http://schemas.microsoft.com/office/powerpoint/2010/main" val="88663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3BF09-D2F8-245A-BAB1-12C942554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C63AD-A356-687B-8DF7-D22DE35F1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1665288"/>
            <a:ext cx="10296525" cy="27543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51469" marR="594360" indent="0">
              <a:lnSpc>
                <a:spcPct val="115000"/>
              </a:lnSpc>
              <a:spcBef>
                <a:spcPts val="1000"/>
              </a:spcBef>
              <a:spcAft>
                <a:spcPts val="1400"/>
              </a:spcAft>
              <a:buNone/>
            </a:pPr>
            <a:r>
              <a:rPr lang="en-GB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 her current pregnancy, a woman expressed a desire for an elective caesarean birth after a previous traumatic emergency caesarean birth due to failed instrumental delivery. She was increasingly anxious about birth but system pressures from COVID-19 meant there was no availability to discuss birth options. She went into spontaneous labour before her scheduled caesarean section and experienced a traumatic vaginal birth. It is not clear if the woman was involved in the decision to proceed with a vaginal birth. She was diagnosed with postnatal depression and died seven months later by suicide.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2BCFAD-6B69-9982-AA63-00A5C3D1E91D}"/>
              </a:ext>
            </a:extLst>
          </p:cNvPr>
          <p:cNvSpPr txBox="1">
            <a:spLocks/>
          </p:cNvSpPr>
          <p:nvPr/>
        </p:nvSpPr>
        <p:spPr bwMode="auto">
          <a:xfrm>
            <a:off x="550863" y="836613"/>
            <a:ext cx="109728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+mn-lt"/>
                <a:ea typeface="+mj-ea"/>
                <a:cs typeface="Nunito Regular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Birth trauma and critical illness </a:t>
            </a:r>
          </a:p>
        </p:txBody>
      </p:sp>
    </p:spTree>
    <p:extLst>
      <p:ext uri="{BB962C8B-B14F-4D97-AF65-F5344CB8AC3E}">
        <p14:creationId xmlns:p14="http://schemas.microsoft.com/office/powerpoint/2010/main" val="426829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22BC5-F651-E100-2B78-7014A67F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" panose="020F0502020204030204" pitchFamily="34" charset="0"/>
              </a:rPr>
              <a:t>Birth trauma and critical illness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F8250-AEA9-81FF-2458-055CB4325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Perceived loss of control and unmet expectations can contribute to postnatal depression</a:t>
            </a:r>
          </a:p>
          <a:p>
            <a:r>
              <a:rPr lang="en-US" dirty="0"/>
              <a:t>Physical sequelae (e.g. pelvic floor dysfunction) can further complicate</a:t>
            </a:r>
          </a:p>
          <a:p>
            <a:r>
              <a:rPr lang="en-US" dirty="0"/>
              <a:t>Empower in decision making with clear and supportive communication, even in urgent situations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1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B5569-AE99-50C1-D26A-6A7F9EB8E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" panose="020F0502020204030204" pitchFamily="34" charset="0"/>
              </a:rPr>
              <a:t>Birth trauma and critical illness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F214D-6951-DC78-5788-389479D93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recovery may not be accompanied by psychological recovery</a:t>
            </a:r>
          </a:p>
          <a:p>
            <a:r>
              <a:rPr lang="en-US" dirty="0"/>
              <a:t>Severe maternal morbidity linked to psychological morbidity</a:t>
            </a:r>
          </a:p>
          <a:p>
            <a:r>
              <a:rPr lang="en-US" dirty="0"/>
              <a:t>1 in 5 general adult patients develop PTSD following critical illness</a:t>
            </a:r>
          </a:p>
          <a:p>
            <a:r>
              <a:rPr lang="en-US" dirty="0"/>
              <a:t>Obstetric patients may face birth trauma in addition to critical illness</a:t>
            </a:r>
          </a:p>
          <a:p>
            <a:r>
              <a:rPr lang="en-US" dirty="0"/>
              <a:t>Follow-up and structured psychological assessment after maternal critical illness are essential</a:t>
            </a:r>
          </a:p>
        </p:txBody>
      </p:sp>
    </p:spTree>
    <p:extLst>
      <p:ext uri="{BB962C8B-B14F-4D97-AF65-F5344CB8AC3E}">
        <p14:creationId xmlns:p14="http://schemas.microsoft.com/office/powerpoint/2010/main" val="1109300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FCD6-4D53-F17A-C912-B520FC96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 trauma and critical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603C7-67A9-A6C0-37A5-963478FFA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Empower in decision making with clear and supportive communication – even in urgent situations</a:t>
            </a:r>
          </a:p>
          <a:p>
            <a:endParaRPr lang="en-US" dirty="0"/>
          </a:p>
          <a:p>
            <a:r>
              <a:rPr lang="en-US" dirty="0"/>
              <a:t>Follow-up and structured psychological assessment after maternal critical illness are essential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1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8C940-2CCD-D70B-55D9-745362A52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65557"/>
            <a:ext cx="10972800" cy="4238295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Arnold, L., et al. </a:t>
            </a:r>
            <a:r>
              <a:rPr lang="en-GB" sz="1600" dirty="0"/>
              <a:t>(2025). A multi-level meta-analysis of the relationship between decision-making during birth and postpartum mental health. Health </a:t>
            </a:r>
            <a:r>
              <a:rPr lang="en-GB" sz="1600" dirty="0" err="1"/>
              <a:t>Psychol</a:t>
            </a:r>
            <a:r>
              <a:rPr lang="en-GB" sz="1600" dirty="0"/>
              <a:t> </a:t>
            </a:r>
            <a:r>
              <a:rPr lang="en-GB" sz="1600" dirty="0" err="1"/>
              <a:t>Behav</a:t>
            </a:r>
            <a:r>
              <a:rPr lang="en-GB" sz="1600" dirty="0"/>
              <a:t> Med 13(1): 2456032.</a:t>
            </a:r>
          </a:p>
          <a:p>
            <a:pPr marL="0" indent="0">
              <a:buNone/>
            </a:pPr>
            <a:r>
              <a:rPr lang="en-GB" sz="1600" b="1" dirty="0"/>
              <a:t>Ayers, S., et al. </a:t>
            </a:r>
            <a:r>
              <a:rPr lang="en-GB" sz="1600" dirty="0"/>
              <a:t>(2016). The aetiology of post-traumatic stress following childbirth: a meta-analysis and theoretical framework. </a:t>
            </a:r>
            <a:r>
              <a:rPr lang="en-GB" sz="1600" dirty="0" err="1"/>
              <a:t>Psychol</a:t>
            </a:r>
            <a:r>
              <a:rPr lang="en-GB" sz="1600" dirty="0"/>
              <a:t> Med 46(6): 1121-1134.</a:t>
            </a:r>
          </a:p>
          <a:p>
            <a:pPr marL="0" indent="0">
              <a:buNone/>
            </a:pPr>
            <a:r>
              <a:rPr lang="en-GB" sz="1600" b="1" dirty="0"/>
              <a:t>Blackman, A., et al. </a:t>
            </a:r>
            <a:r>
              <a:rPr lang="en-GB" sz="1600" dirty="0"/>
              <a:t>(2024). Severe Maternal Morbidity and Mental Health Hospitalizations or Emergency Department Visits. JAMA </a:t>
            </a:r>
            <a:r>
              <a:rPr lang="en-GB" sz="1600" dirty="0" err="1"/>
              <a:t>Netw</a:t>
            </a:r>
            <a:r>
              <a:rPr lang="en-GB" sz="1600" dirty="0"/>
              <a:t> Open 7(4): e247983.</a:t>
            </a:r>
          </a:p>
          <a:p>
            <a:pPr marL="0" indent="0">
              <a:buNone/>
            </a:pPr>
            <a:r>
              <a:rPr lang="en-GB" sz="1600" b="1" dirty="0"/>
              <a:t>Lewkowitz, A.K., et al. </a:t>
            </a:r>
            <a:r>
              <a:rPr lang="en-GB" sz="1600" dirty="0"/>
              <a:t>(2019). Association Between Severe Maternal Morbidity and Psychiatric Illness Within 1 Year of Hospital Discharge After Delivery. </a:t>
            </a:r>
            <a:r>
              <a:rPr lang="en-GB" sz="1600" dirty="0" err="1"/>
              <a:t>Obstet</a:t>
            </a:r>
            <a:r>
              <a:rPr lang="en-GB" sz="1600" dirty="0"/>
              <a:t> </a:t>
            </a:r>
            <a:r>
              <a:rPr lang="en-GB" sz="1600" dirty="0" err="1"/>
              <a:t>Gynecol</a:t>
            </a:r>
            <a:r>
              <a:rPr lang="en-GB" sz="1600" dirty="0"/>
              <a:t> 134(4): 695-707.</a:t>
            </a:r>
          </a:p>
          <a:p>
            <a:pPr marL="0" indent="0">
              <a:buNone/>
            </a:pPr>
            <a:r>
              <a:rPr lang="en-GB" sz="1600" b="1" dirty="0"/>
              <a:t>National Institute for Health and Care Excellence</a:t>
            </a:r>
            <a:r>
              <a:rPr lang="en-GB" sz="1600" dirty="0"/>
              <a:t>. (2009). CG83: Rehabilitation after critical illness in adults.</a:t>
            </a:r>
          </a:p>
          <a:p>
            <a:pPr marL="0" indent="0">
              <a:buNone/>
            </a:pPr>
            <a:r>
              <a:rPr lang="en-GB" sz="1600" b="1" dirty="0" err="1"/>
              <a:t>Righy</a:t>
            </a:r>
            <a:r>
              <a:rPr lang="en-GB" sz="1600" b="1" dirty="0"/>
              <a:t>, C., et al. </a:t>
            </a:r>
            <a:r>
              <a:rPr lang="en-GB" sz="1600" dirty="0"/>
              <a:t>(2019). Prevalence of post-traumatic stress disorder symptoms in adult critical care survivors: a systematic review and meta-analysis. Crit Care 23(1): 213.</a:t>
            </a:r>
          </a:p>
          <a:p>
            <a:pPr marL="0" indent="0">
              <a:buNone/>
            </a:pPr>
            <a:r>
              <a:rPr lang="en-GB" sz="1600" b="1" dirty="0"/>
              <a:t>Swenson, C.W., et al. </a:t>
            </a:r>
            <a:r>
              <a:rPr lang="en-GB" sz="1600" dirty="0"/>
              <a:t>(2018).  Postpartum depression screening and pelvic floor symptoms among women referred to a specialty postpartum perineal clinic. Am J </a:t>
            </a:r>
            <a:r>
              <a:rPr lang="en-GB" sz="1600" dirty="0" err="1"/>
              <a:t>Obstet</a:t>
            </a:r>
            <a:r>
              <a:rPr lang="en-GB" sz="1600" dirty="0"/>
              <a:t> </a:t>
            </a:r>
            <a:r>
              <a:rPr lang="en-GB" sz="1600" dirty="0" err="1"/>
              <a:t>Gynecol</a:t>
            </a:r>
            <a:r>
              <a:rPr lang="en-GB" sz="1600" dirty="0"/>
              <a:t> 218(3): 335.e331-335.e336.</a:t>
            </a:r>
          </a:p>
          <a:p>
            <a:pPr marL="0" indent="0">
              <a:buNone/>
            </a:pPr>
            <a:r>
              <a:rPr lang="en-GB" sz="1600" b="1" dirty="0"/>
              <a:t>The Faculty of Intensive Care Medicine and Intensive Care Society </a:t>
            </a:r>
            <a:r>
              <a:rPr lang="en-GB" sz="1600" dirty="0"/>
              <a:t>(2022). Guidelines for the provision of intensive care services version 2.1. 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D1042B-1027-F4F0-E5C9-E7C058414E67}"/>
              </a:ext>
            </a:extLst>
          </p:cNvPr>
          <p:cNvSpPr txBox="1">
            <a:spLocks/>
          </p:cNvSpPr>
          <p:nvPr/>
        </p:nvSpPr>
        <p:spPr bwMode="auto">
          <a:xfrm>
            <a:off x="609600" y="937980"/>
            <a:ext cx="109728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+mn-lt"/>
                <a:ea typeface="+mj-ea"/>
                <a:cs typeface="Nunito Regular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Birth trauma and critical illness </a:t>
            </a:r>
          </a:p>
        </p:txBody>
      </p:sp>
    </p:spTree>
    <p:extLst>
      <p:ext uri="{BB962C8B-B14F-4D97-AF65-F5344CB8AC3E}">
        <p14:creationId xmlns:p14="http://schemas.microsoft.com/office/powerpoint/2010/main" val="819519987"/>
      </p:ext>
    </p:extLst>
  </p:cSld>
  <p:clrMapOvr>
    <a:masterClrMapping/>
  </p:clrMapOvr>
</p:sld>
</file>

<file path=ppt/theme/theme1.xml><?xml version="1.0" encoding="utf-8"?>
<a:theme xmlns:a="http://schemas.openxmlformats.org/drawingml/2006/main" name="NPEU Brand">
  <a:themeElements>
    <a:clrScheme name="Custom 2">
      <a:dk1>
        <a:srgbClr val="000000"/>
      </a:dk1>
      <a:lt1>
        <a:srgbClr val="FFFFFF"/>
      </a:lt1>
      <a:dk2>
        <a:srgbClr val="4E3463"/>
      </a:dk2>
      <a:lt2>
        <a:srgbClr val="EFF3F6"/>
      </a:lt2>
      <a:accent1>
        <a:srgbClr val="C19968"/>
      </a:accent1>
      <a:accent2>
        <a:srgbClr val="8D8179"/>
      </a:accent2>
      <a:accent3>
        <a:srgbClr val="68547C"/>
      </a:accent3>
      <a:accent4>
        <a:srgbClr val="00806E"/>
      </a:accent4>
      <a:accent5>
        <a:srgbClr val="276092"/>
      </a:accent5>
      <a:accent6>
        <a:srgbClr val="E3D9B1"/>
      </a:accent6>
      <a:hlink>
        <a:srgbClr val="FF0000"/>
      </a:hlink>
      <a:folHlink>
        <a:srgbClr val="0070C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DB399EC6-9F95-4E90-B828-F7BBF72051F2}" vid="{A344F141-7B27-42F1-93BB-07B095642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11206</TotalTime>
  <Words>616</Words>
  <Application>Microsoft Office PowerPoint</Application>
  <PresentationFormat>Widescreen</PresentationFormat>
  <Paragraphs>32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NPEU Brand</vt:lpstr>
      <vt:lpstr>PowerPoint Presentation</vt:lpstr>
      <vt:lpstr>PowerPoint Presentation</vt:lpstr>
      <vt:lpstr>PowerPoint Presentation</vt:lpstr>
      <vt:lpstr>Birth trauma and critical illness </vt:lpstr>
      <vt:lpstr>Birth trauma and critical illness </vt:lpstr>
      <vt:lpstr>Birth trauma and critical illness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 Knight</dc:creator>
  <cp:lastModifiedBy>Allison Felker</cp:lastModifiedBy>
  <cp:revision>593</cp:revision>
  <dcterms:created xsi:type="dcterms:W3CDTF">2019-11-06T16:53:38Z</dcterms:created>
  <dcterms:modified xsi:type="dcterms:W3CDTF">2025-10-01T09:47:50Z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